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7" r:id="rId4"/>
    <p:sldId id="258" r:id="rId5"/>
    <p:sldId id="277" r:id="rId6"/>
    <p:sldId id="278" r:id="rId7"/>
    <p:sldId id="269" r:id="rId8"/>
    <p:sldId id="279" r:id="rId9"/>
    <p:sldId id="280" r:id="rId10"/>
    <p:sldId id="282" r:id="rId11"/>
    <p:sldId id="283" r:id="rId12"/>
    <p:sldId id="281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276" r:id="rId3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B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301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49F70-9F0D-42D3-8B7F-F5C61FE545CB}" type="datetimeFigureOut">
              <a:rPr lang="ru-RU" smtClean="0"/>
              <a:t>30.05.2019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CA070-5825-47D3-AD0E-61F08E2150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937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49F70-9F0D-42D3-8B7F-F5C61FE545CB}" type="datetimeFigureOut">
              <a:rPr lang="ru-RU" smtClean="0"/>
              <a:t>30.05.2019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CA070-5825-47D3-AD0E-61F08E2150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0212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49F70-9F0D-42D3-8B7F-F5C61FE545CB}" type="datetimeFigureOut">
              <a:rPr lang="ru-RU" smtClean="0"/>
              <a:t>30.05.2019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CA070-5825-47D3-AD0E-61F08E2150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7447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49F70-9F0D-42D3-8B7F-F5C61FE545CB}" type="datetimeFigureOut">
              <a:rPr lang="ru-RU" smtClean="0"/>
              <a:t>30.05.2019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CA070-5825-47D3-AD0E-61F08E2150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664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49F70-9F0D-42D3-8B7F-F5C61FE545CB}" type="datetimeFigureOut">
              <a:rPr lang="ru-RU" smtClean="0"/>
              <a:t>30.05.2019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CA070-5825-47D3-AD0E-61F08E2150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8165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49F70-9F0D-42D3-8B7F-F5C61FE545CB}" type="datetimeFigureOut">
              <a:rPr lang="ru-RU" smtClean="0"/>
              <a:t>30.05.2019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CA070-5825-47D3-AD0E-61F08E2150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7860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49F70-9F0D-42D3-8B7F-F5C61FE545CB}" type="datetimeFigureOut">
              <a:rPr lang="ru-RU" smtClean="0"/>
              <a:t>30.05.2019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CA070-5825-47D3-AD0E-61F08E2150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1526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49F70-9F0D-42D3-8B7F-F5C61FE545CB}" type="datetimeFigureOut">
              <a:rPr lang="ru-RU" smtClean="0"/>
              <a:t>30.05.2019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CA070-5825-47D3-AD0E-61F08E2150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4462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49F70-9F0D-42D3-8B7F-F5C61FE545CB}" type="datetimeFigureOut">
              <a:rPr lang="ru-RU" smtClean="0"/>
              <a:t>30.05.2019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CA070-5825-47D3-AD0E-61F08E2150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956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49F70-9F0D-42D3-8B7F-F5C61FE545CB}" type="datetimeFigureOut">
              <a:rPr lang="ru-RU" smtClean="0"/>
              <a:t>30.05.2019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CA070-5825-47D3-AD0E-61F08E2150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4273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49F70-9F0D-42D3-8B7F-F5C61FE545CB}" type="datetimeFigureOut">
              <a:rPr lang="ru-RU" smtClean="0"/>
              <a:t>30.05.2019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CA070-5825-47D3-AD0E-61F08E2150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8553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549F70-9F0D-42D3-8B7F-F5C61FE545CB}" type="datetimeFigureOut">
              <a:rPr lang="ru-RU" smtClean="0"/>
              <a:t>30.05.2019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CA070-5825-47D3-AD0E-61F08E21505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2201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bgi.omp.obs-mip.fr/data-products/Toolbox/EGM2008-anomaly-maps-visualization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2708920"/>
          </a:xfrm>
          <a:prstGeom prst="rect">
            <a:avLst/>
          </a:prstGeom>
          <a:solidFill>
            <a:srgbClr val="005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043354" y="3521913"/>
            <a:ext cx="10105292" cy="1929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bIns="36000" anchor="ctr">
            <a:spAutoFit/>
          </a:bodyPr>
          <a:lstStyle/>
          <a:p>
            <a:pPr algn="ctr" eaLnBrk="0" hangingPunct="0">
              <a:defRPr/>
            </a:pPr>
            <a:r>
              <a:rPr lang="ru-RU" sz="4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5BAA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Новые возможности </a:t>
            </a:r>
            <a:r>
              <a:rPr lang="ru-RU" sz="4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5BAA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программного продукта </a:t>
            </a:r>
          </a:p>
          <a:p>
            <a:pPr algn="ctr" eaLnBrk="0" hangingPunct="0">
              <a:defRPr/>
            </a:pPr>
            <a:r>
              <a:rPr lang="ru-RU" sz="4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5BAA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КРЕДО </a:t>
            </a:r>
            <a:r>
              <a:rPr lang="ru-RU" sz="4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5BAA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НИВЕЛИР версии 3.0 </a:t>
            </a:r>
            <a:endParaRPr lang="ru-RU" sz="40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005BAA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25" y="832917"/>
            <a:ext cx="14287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46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37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0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" y="-12191"/>
            <a:ext cx="10952480" cy="687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1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460" y="0"/>
            <a:ext cx="8846820" cy="684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8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865" y="8095"/>
            <a:ext cx="8883015" cy="684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80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721" y="0"/>
            <a:ext cx="8839200" cy="681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07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228600"/>
            <a:ext cx="9172575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4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223" y="5611"/>
            <a:ext cx="8877618" cy="685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83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5" y="0"/>
            <a:ext cx="88819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76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642" y="-14157"/>
            <a:ext cx="9093722" cy="687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6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5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49" y="941696"/>
            <a:ext cx="3299739" cy="466753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4931682" y="2078703"/>
            <a:ext cx="664161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i="1" dirty="0" err="1">
                <a:solidFill>
                  <a:schemeClr val="bg1"/>
                </a:solidFill>
              </a:rPr>
              <a:t>Будо</a:t>
            </a:r>
            <a:r>
              <a:rPr lang="ru-RU" sz="2400" i="1" dirty="0">
                <a:solidFill>
                  <a:schemeClr val="bg1"/>
                </a:solidFill>
              </a:rPr>
              <a:t> Андрей </a:t>
            </a:r>
            <a:r>
              <a:rPr lang="ru-RU" sz="2400" i="1" dirty="0" smtClean="0">
                <a:solidFill>
                  <a:schemeClr val="bg1"/>
                </a:solidFill>
              </a:rPr>
              <a:t>Юрьевич,</a:t>
            </a:r>
          </a:p>
          <a:p>
            <a:r>
              <a:rPr lang="ru-RU" sz="2400" i="1" dirty="0" smtClean="0">
                <a:solidFill>
                  <a:schemeClr val="bg1"/>
                </a:solidFill>
              </a:rPr>
              <a:t>старший преподаватель </a:t>
            </a:r>
          </a:p>
          <a:p>
            <a:r>
              <a:rPr lang="ru-RU" sz="2400" i="1" dirty="0" smtClean="0">
                <a:solidFill>
                  <a:schemeClr val="bg1"/>
                </a:solidFill>
              </a:rPr>
              <a:t>кафедры «Геодезия и аэрокосмические </a:t>
            </a:r>
            <a:r>
              <a:rPr lang="ru-RU" sz="2400" i="1" dirty="0" err="1" smtClean="0">
                <a:solidFill>
                  <a:schemeClr val="bg1"/>
                </a:solidFill>
              </a:rPr>
              <a:t>геотехнологии</a:t>
            </a:r>
            <a:r>
              <a:rPr lang="ru-RU" sz="2400" i="1" dirty="0" smtClean="0">
                <a:solidFill>
                  <a:schemeClr val="bg1"/>
                </a:solidFill>
              </a:rPr>
              <a:t>»</a:t>
            </a:r>
            <a:r>
              <a:rPr lang="ru-RU" sz="2400" i="1" dirty="0">
                <a:solidFill>
                  <a:schemeClr val="bg1"/>
                </a:solidFill>
              </a:rPr>
              <a:t> </a:t>
            </a:r>
            <a:r>
              <a:rPr lang="ru-RU" sz="2400" i="1" dirty="0" smtClean="0">
                <a:solidFill>
                  <a:schemeClr val="bg1"/>
                </a:solidFill>
              </a:rPr>
              <a:t>БНТУ</a:t>
            </a:r>
            <a:r>
              <a:rPr lang="ru-RU" sz="2400" i="1" dirty="0">
                <a:solidFill>
                  <a:schemeClr val="bg1"/>
                </a:solidFill>
              </a:rPr>
              <a:t> </a:t>
            </a:r>
            <a:r>
              <a:rPr lang="ru-RU" sz="2400" i="1" dirty="0" smtClean="0">
                <a:solidFill>
                  <a:schemeClr val="bg1"/>
                </a:solidFill>
              </a:rPr>
              <a:t>(Беларусь)</a:t>
            </a: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4879270" y="5147037"/>
            <a:ext cx="5297714" cy="7111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1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931682" y="4412247"/>
            <a:ext cx="6641618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2800" i="1" dirty="0">
                <a:solidFill>
                  <a:prstClr val="white"/>
                </a:solidFill>
              </a:rPr>
              <a:t>тел. </a:t>
            </a:r>
            <a:r>
              <a:rPr lang="ru-RU" sz="2800" i="1" dirty="0" smtClean="0">
                <a:solidFill>
                  <a:prstClr val="white"/>
                </a:solidFill>
              </a:rPr>
              <a:t>+</a:t>
            </a:r>
            <a:r>
              <a:rPr lang="en-US" sz="2400" i="1" dirty="0" smtClean="0">
                <a:solidFill>
                  <a:prstClr val="white"/>
                </a:solidFill>
              </a:rPr>
              <a:t>375(</a:t>
            </a:r>
            <a:r>
              <a:rPr lang="ru-RU" sz="2400" i="1" dirty="0" smtClean="0">
                <a:solidFill>
                  <a:prstClr val="white"/>
                </a:solidFill>
              </a:rPr>
              <a:t>29</a:t>
            </a:r>
            <a:r>
              <a:rPr lang="ru-RU" sz="2400" i="1" dirty="0">
                <a:solidFill>
                  <a:prstClr val="white"/>
                </a:solidFill>
              </a:rPr>
              <a:t>) </a:t>
            </a:r>
            <a:r>
              <a:rPr lang="ru-RU" sz="2400" i="1" dirty="0" smtClean="0">
                <a:solidFill>
                  <a:prstClr val="white"/>
                </a:solidFill>
              </a:rPr>
              <a:t>513</a:t>
            </a:r>
            <a:r>
              <a:rPr lang="en-US" sz="2400" i="1" dirty="0" smtClean="0">
                <a:solidFill>
                  <a:prstClr val="white"/>
                </a:solidFill>
              </a:rPr>
              <a:t>-02-</a:t>
            </a:r>
            <a:r>
              <a:rPr lang="ru-RU" sz="2400" i="1" dirty="0" smtClean="0">
                <a:solidFill>
                  <a:prstClr val="white"/>
                </a:solidFill>
              </a:rPr>
              <a:t>48</a:t>
            </a:r>
            <a:endParaRPr lang="en-US" sz="2400" i="1" dirty="0" smtClean="0">
              <a:solidFill>
                <a:prstClr val="white"/>
              </a:solidFill>
            </a:endParaRPr>
          </a:p>
          <a:p>
            <a:r>
              <a:rPr lang="en-US" sz="2400" i="1" u="sng" dirty="0" smtClean="0">
                <a:solidFill>
                  <a:schemeClr val="bg1"/>
                </a:solidFill>
              </a:rPr>
              <a:t>AndrewBudo@gmail.com</a:t>
            </a:r>
          </a:p>
          <a:p>
            <a:r>
              <a:rPr lang="en-US" sz="2400" i="1" u="sng" dirty="0">
                <a:solidFill>
                  <a:schemeClr val="bg1"/>
                </a:solidFill>
              </a:rPr>
              <a:t>https://github.com/andrewbudo</a:t>
            </a:r>
            <a:endParaRPr lang="en-US" sz="2400" i="1" u="sng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39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842" y="0"/>
            <a:ext cx="89018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4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520" y="0"/>
            <a:ext cx="9896218" cy="678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31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530" y="0"/>
            <a:ext cx="8928809" cy="683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9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617" y="0"/>
            <a:ext cx="89533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5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70"/>
            <a:ext cx="7698423" cy="685273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330" y="3431635"/>
            <a:ext cx="5995670" cy="333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5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r="1468" b="11650"/>
          <a:stretch/>
        </p:blipFill>
        <p:spPr>
          <a:xfrm>
            <a:off x="462280" y="0"/>
            <a:ext cx="10961933" cy="66901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25296" y="5489838"/>
            <a:ext cx="64008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ru-RU" dirty="0"/>
              <a:t>Выполнять уравнительные вычисления в ходах высоких классов (</a:t>
            </a:r>
            <a:r>
              <a:rPr lang="en-US" dirty="0"/>
              <a:t>I</a:t>
            </a:r>
            <a:r>
              <a:rPr lang="ru-RU" dirty="0"/>
              <a:t>, </a:t>
            </a:r>
            <a:r>
              <a:rPr lang="en-US" dirty="0"/>
              <a:t>II</a:t>
            </a:r>
            <a:r>
              <a:rPr lang="ru-RU" dirty="0"/>
              <a:t>, </a:t>
            </a:r>
            <a:r>
              <a:rPr lang="en-US" dirty="0"/>
              <a:t>III</a:t>
            </a:r>
            <a:r>
              <a:rPr lang="ru-RU" dirty="0"/>
              <a:t> в горных районах) можно только после введения в измеренные превышения поправок за переход к разностям нормальных высот.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029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703385"/>
          </a:xfrm>
          <a:prstGeom prst="rect">
            <a:avLst/>
          </a:prstGeom>
          <a:solidFill>
            <a:srgbClr val="005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60484" y="151637"/>
            <a:ext cx="11831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Использовать </a:t>
            </a:r>
            <a:r>
              <a:rPr lang="ru-RU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вместо карт файлов, хранящих сетку значений с аномалиями силы тяжести</a:t>
            </a:r>
          </a:p>
          <a:p>
            <a:endParaRPr lang="ru-RU" sz="2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432" y="703385"/>
            <a:ext cx="9725568" cy="608140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0" y="2903741"/>
            <a:ext cx="232651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333333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Сайт международного гравиметрического </a:t>
            </a:r>
            <a:r>
              <a:rPr lang="ru-RU" dirty="0" smtClean="0">
                <a:solidFill>
                  <a:srgbClr val="333333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бюро:</a:t>
            </a:r>
          </a:p>
          <a:p>
            <a:pPr algn="ctr"/>
            <a:r>
              <a:rPr lang="ru-RU" u="sng" dirty="0">
                <a:hlinkClick r:id="rId3"/>
              </a:rPr>
              <a:t>http://bgi.omp.obs-mip.fr/data-products/Toolbox/EGM2008-anomaly-maps-visualization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228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703385"/>
          </a:xfrm>
          <a:prstGeom prst="rect">
            <a:avLst/>
          </a:prstGeom>
          <a:solidFill>
            <a:srgbClr val="005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60484" y="151637"/>
            <a:ext cx="11831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Потсдамский </a:t>
            </a:r>
            <a:r>
              <a:rPr lang="ru-RU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центр хранения земных моделей http://icgem.gfz-potsdam.de/calcgrid</a:t>
            </a:r>
            <a:endParaRPr lang="ru-RU" sz="2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" y="1191065"/>
            <a:ext cx="12186851" cy="500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0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703385"/>
          </a:xfrm>
          <a:prstGeom prst="rect">
            <a:avLst/>
          </a:prstGeom>
          <a:solidFill>
            <a:srgbClr val="005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60484" y="151637"/>
            <a:ext cx="11831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Библиотека геодезических данных</a:t>
            </a:r>
            <a:endParaRPr lang="ru-RU" sz="2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475" y="1557337"/>
            <a:ext cx="687705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95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-1" r="1092" b="834"/>
          <a:stretch/>
        </p:blipFill>
        <p:spPr>
          <a:xfrm>
            <a:off x="1609726" y="57150"/>
            <a:ext cx="8858249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35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703385"/>
          </a:xfrm>
          <a:prstGeom prst="rect">
            <a:avLst/>
          </a:prstGeom>
          <a:solidFill>
            <a:srgbClr val="005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360485" y="151637"/>
            <a:ext cx="5266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Стартовое окно</a:t>
            </a:r>
            <a:endParaRPr lang="ru-RU" sz="2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042987"/>
            <a:ext cx="885825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89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703385"/>
          </a:xfrm>
          <a:prstGeom prst="rect">
            <a:avLst/>
          </a:prstGeom>
          <a:solidFill>
            <a:srgbClr val="005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60484" y="151637"/>
            <a:ext cx="11831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Ведомость превышений и высот реперов нивелирования</a:t>
            </a:r>
            <a:endParaRPr lang="ru-RU" sz="2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1182607"/>
            <a:ext cx="1007745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703385"/>
          </a:xfrm>
          <a:prstGeom prst="rect">
            <a:avLst/>
          </a:prstGeom>
          <a:solidFill>
            <a:srgbClr val="005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2873830" y="3480129"/>
            <a:ext cx="6386284" cy="72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0">
              <a:lnSpc>
                <a:spcPct val="114000"/>
              </a:lnSpc>
            </a:pPr>
            <a:r>
              <a:rPr lang="ru-RU" sz="3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5B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57471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703385"/>
          </a:xfrm>
          <a:prstGeom prst="rect">
            <a:avLst/>
          </a:prstGeom>
          <a:solidFill>
            <a:srgbClr val="005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60484" y="151637"/>
            <a:ext cx="6154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Библиотека </a:t>
            </a:r>
            <a:r>
              <a:rPr lang="en-US" sz="20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Qt</a:t>
            </a:r>
            <a:endParaRPr lang="ru-RU" sz="2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5982" y="909427"/>
            <a:ext cx="11420035" cy="72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0" algn="just">
              <a:lnSpc>
                <a:spcPct val="114000"/>
              </a:lnSpc>
            </a:pPr>
            <a:r>
              <a:rPr lang="ru-RU" b="1" dirty="0" err="1" smtClean="0"/>
              <a:t>Qt</a:t>
            </a:r>
            <a:r>
              <a:rPr lang="en-US" b="1" dirty="0" smtClean="0"/>
              <a:t> —</a:t>
            </a:r>
            <a:r>
              <a:rPr lang="ru-RU" b="1" dirty="0" smtClean="0"/>
              <a:t> </a:t>
            </a:r>
            <a:r>
              <a:rPr lang="ru-RU" b="1" dirty="0"/>
              <a:t>кроссплатформенный </a:t>
            </a:r>
            <a:r>
              <a:rPr lang="ru-RU" b="1" dirty="0" err="1"/>
              <a:t>фреймворк</a:t>
            </a:r>
            <a:r>
              <a:rPr lang="ru-RU" b="1" dirty="0"/>
              <a:t> для разработки программного обеспечения на языке программирования C</a:t>
            </a:r>
            <a:r>
              <a:rPr lang="ru-RU" b="1" dirty="0" smtClean="0"/>
              <a:t>++</a:t>
            </a:r>
            <a:r>
              <a:rPr lang="en-US" b="1" dirty="0" smtClean="0"/>
              <a:t>.</a:t>
            </a:r>
            <a:endParaRPr lang="ru-RU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005BA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tutsgalaxy.com/wp-content/uploads/2019/01/Qt-5-C-GUI-Development-For-Beginners-The-Fundamental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2" y="2218264"/>
            <a:ext cx="457200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habrastorage.org/getpro/habr/post_images/7c1/c7a/7f6/7c1c7a7f6be6798d78be908d409003b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91" y="2218264"/>
            <a:ext cx="3985359" cy="265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81232" y="5460083"/>
            <a:ext cx="11420035" cy="101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0" algn="just">
              <a:lnSpc>
                <a:spcPct val="114000"/>
              </a:lnSpc>
            </a:pPr>
            <a:r>
              <a:rPr lang="ru-RU" b="1" dirty="0" err="1"/>
              <a:t>Qt</a:t>
            </a:r>
            <a:r>
              <a:rPr lang="ru-RU" b="1" dirty="0"/>
              <a:t> позволяет запускать написанное с его помощью программное обеспечение в большинстве современных операционных систем путём простой компиляции программы для каждой системы без изменения исходного кода.</a:t>
            </a:r>
            <a:endParaRPr lang="ru-RU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005BA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40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660" y="0"/>
            <a:ext cx="9372600" cy="687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3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160" y="0"/>
            <a:ext cx="93481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6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703385"/>
          </a:xfrm>
          <a:prstGeom prst="rect">
            <a:avLst/>
          </a:prstGeom>
          <a:solidFill>
            <a:srgbClr val="005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60484" y="151637"/>
            <a:ext cx="6154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БИБЛИОТЕКА ГЕОДЕЗИЧЕСКИХ ДАННЫХ</a:t>
            </a:r>
            <a:endParaRPr lang="ru-RU" sz="2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650" y="703384"/>
            <a:ext cx="6115050" cy="601027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00025" y="2769547"/>
            <a:ext cx="5562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ea typeface="Calibri" panose="020F0502020204030204" pitchFamily="34" charset="0"/>
              </a:rPr>
              <a:t>В версии 3.0 добавлена Библиотека геодезических данных. Набор СК и параметры связи пространственных систем координат позаимствованы из Кредо </a:t>
            </a:r>
            <a:r>
              <a:rPr lang="ru-RU" b="1" dirty="0" smtClean="0">
                <a:ea typeface="Calibri" panose="020F0502020204030204" pitchFamily="34" charset="0"/>
              </a:rPr>
              <a:t>ТРАНСКОР</a:t>
            </a:r>
            <a:r>
              <a:rPr lang="en-US" b="1" dirty="0" smtClean="0">
                <a:ea typeface="Calibri" panose="020F0502020204030204" pitchFamily="34" charset="0"/>
              </a:rPr>
              <a:t> </a:t>
            </a:r>
            <a:r>
              <a:rPr lang="ru-RU" b="1" dirty="0" smtClean="0">
                <a:ea typeface="Calibri" panose="020F0502020204030204" pitchFamily="34" charset="0"/>
              </a:rPr>
              <a:t>3.0 </a:t>
            </a:r>
            <a:r>
              <a:rPr lang="ru-RU" b="1" dirty="0">
                <a:ea typeface="Calibri" panose="020F0502020204030204" pitchFamily="34" charset="0"/>
              </a:rPr>
              <a:t>и соответствуют действующему ГОСТ 2017</a:t>
            </a:r>
            <a:r>
              <a:rPr lang="ru-RU" b="1" i="1" dirty="0" smtClean="0">
                <a:ea typeface="Calibri" panose="020F0502020204030204" pitchFamily="34" charset="0"/>
              </a:rPr>
              <a:t>.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49759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703385"/>
          </a:xfrm>
          <a:prstGeom prst="rect">
            <a:avLst/>
          </a:prstGeom>
          <a:solidFill>
            <a:srgbClr val="005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60484" y="151637"/>
            <a:ext cx="6154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Веб-сервисы</a:t>
            </a:r>
            <a:endParaRPr lang="ru-RU" sz="2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2" y="749379"/>
            <a:ext cx="7681913" cy="604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040" y="0"/>
            <a:ext cx="8823960" cy="6793221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91440" y="2750279"/>
            <a:ext cx="320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 smtClean="0">
                <a:ea typeface="Calibri" panose="020F0502020204030204" pitchFamily="34" charset="0"/>
              </a:rPr>
              <a:t>Архикафедральный</a:t>
            </a:r>
            <a:r>
              <a:rPr lang="ru-RU" dirty="0" smtClean="0">
                <a:ea typeface="Calibri" panose="020F0502020204030204" pitchFamily="34" charset="0"/>
              </a:rPr>
              <a:t> костёл </a:t>
            </a:r>
            <a:r>
              <a:rPr lang="ru-RU" dirty="0">
                <a:ea typeface="Calibri" panose="020F0502020204030204" pitchFamily="34" charset="0"/>
              </a:rPr>
              <a:t>Пресвятой Девы Марии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740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2236</TotalTime>
  <Words>191</Words>
  <Application>Microsoft Office PowerPoint</Application>
  <PresentationFormat>Широкоэкранный</PresentationFormat>
  <Paragraphs>24</Paragraphs>
  <Slides>31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Credo-Dialogue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Grib Vladislav</dc:creator>
  <cp:lastModifiedBy>Andrew</cp:lastModifiedBy>
  <cp:revision>80</cp:revision>
  <dcterms:created xsi:type="dcterms:W3CDTF">2018-05-11T08:01:11Z</dcterms:created>
  <dcterms:modified xsi:type="dcterms:W3CDTF">2019-05-30T00:21:35Z</dcterms:modified>
</cp:coreProperties>
</file>